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Open Sans" panose="020B0606030504020204" pitchFamily="34" charset="0"/>
      <p:regular r:id="rId11"/>
    </p:embeddedFont>
    <p:embeddedFont>
      <p:font typeface="Open Sans Bold" panose="020B0806030504020204" charset="0"/>
      <p:regular r:id="rId12"/>
    </p:embeddedFont>
    <p:embeddedFont>
      <p:font typeface="Poppins" panose="00000500000000000000" pitchFamily="2" charset="0"/>
      <p:regular r:id="rId13"/>
    </p:embeddedFont>
    <p:embeddedFont>
      <p:font typeface="Poppins Bold" panose="0000080000000000000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video" Target="../media/media7.mp4"/><Relationship Id="rId7" Type="http://schemas.openxmlformats.org/officeDocument/2006/relationships/image" Target="../media/image22.png"/><Relationship Id="rId2" Type="http://schemas.microsoft.com/office/2007/relationships/media" Target="../media/media7.mp4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402211" y="0"/>
            <a:ext cx="12108763" cy="10908643"/>
          </a:xfrm>
          <a:custGeom>
            <a:avLst/>
            <a:gdLst/>
            <a:ahLst/>
            <a:cxnLst/>
            <a:rect l="l" t="t" r="r" b="b"/>
            <a:pathLst>
              <a:path w="12108763" h="10908643">
                <a:moveTo>
                  <a:pt x="0" y="0"/>
                </a:moveTo>
                <a:lnTo>
                  <a:pt x="12108763" y="0"/>
                </a:lnTo>
                <a:lnTo>
                  <a:pt x="12108763" y="10908643"/>
                </a:lnTo>
                <a:lnTo>
                  <a:pt x="0" y="1090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t="-23354" b="-5657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379270" y="5404456"/>
            <a:ext cx="5723465" cy="884941"/>
            <a:chOff x="0" y="0"/>
            <a:chExt cx="4857239" cy="751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57239" cy="751008"/>
            </a:xfrm>
            <a:custGeom>
              <a:avLst/>
              <a:gdLst/>
              <a:ahLst/>
              <a:cxnLst/>
              <a:rect l="l" t="t" r="r" b="b"/>
              <a:pathLst>
                <a:path w="4857239" h="751008">
                  <a:moveTo>
                    <a:pt x="135266" y="0"/>
                  </a:moveTo>
                  <a:lnTo>
                    <a:pt x="4721973" y="0"/>
                  </a:lnTo>
                  <a:cubicBezTo>
                    <a:pt x="4796679" y="0"/>
                    <a:pt x="4857239" y="60561"/>
                    <a:pt x="4857239" y="135266"/>
                  </a:cubicBezTo>
                  <a:lnTo>
                    <a:pt x="4857239" y="615742"/>
                  </a:lnTo>
                  <a:cubicBezTo>
                    <a:pt x="4857239" y="690448"/>
                    <a:pt x="4796679" y="751008"/>
                    <a:pt x="4721973" y="751008"/>
                  </a:cubicBezTo>
                  <a:lnTo>
                    <a:pt x="135266" y="751008"/>
                  </a:lnTo>
                  <a:cubicBezTo>
                    <a:pt x="60561" y="751008"/>
                    <a:pt x="0" y="690448"/>
                    <a:pt x="0" y="615742"/>
                  </a:cubicBezTo>
                  <a:lnTo>
                    <a:pt x="0" y="135266"/>
                  </a:lnTo>
                  <a:cubicBezTo>
                    <a:pt x="0" y="60561"/>
                    <a:pt x="60561" y="0"/>
                    <a:pt x="1352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57239" cy="789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39258" y="774439"/>
            <a:ext cx="16190815" cy="6400353"/>
          </a:xfrm>
          <a:custGeom>
            <a:avLst/>
            <a:gdLst/>
            <a:ahLst/>
            <a:cxnLst/>
            <a:rect l="l" t="t" r="r" b="b"/>
            <a:pathLst>
              <a:path w="16190815" h="6400353">
                <a:moveTo>
                  <a:pt x="0" y="0"/>
                </a:moveTo>
                <a:lnTo>
                  <a:pt x="16190815" y="0"/>
                </a:lnTo>
                <a:lnTo>
                  <a:pt x="16190815" y="6400353"/>
                </a:lnTo>
                <a:lnTo>
                  <a:pt x="0" y="6400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9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15940842" y="508149"/>
            <a:ext cx="9784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5046" y="508149"/>
            <a:ext cx="1060497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4289" y="508149"/>
            <a:ext cx="735456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8530" y="508149"/>
            <a:ext cx="8097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11992" y="5662846"/>
            <a:ext cx="4858020" cy="31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6"/>
              </a:lnSpc>
              <a:spcBef>
                <a:spcPct val="0"/>
              </a:spcBef>
            </a:pPr>
            <a:r>
              <a:rPr lang="en-US" sz="1676" spc="476">
                <a:solidFill>
                  <a:srgbClr val="FFFFFF"/>
                </a:solidFill>
                <a:latin typeface="Poppins"/>
              </a:rPr>
              <a:t>ENJOY MUSIC, ENJOY THE LAB</a:t>
            </a:r>
          </a:p>
        </p:txBody>
      </p:sp>
      <p:sp>
        <p:nvSpPr>
          <p:cNvPr id="21" name="Freeform 21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TextBox 22"/>
          <p:cNvSpPr txBox="1"/>
          <p:nvPr/>
        </p:nvSpPr>
        <p:spPr>
          <a:xfrm>
            <a:off x="1011679" y="508149"/>
            <a:ext cx="2327289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ISoundLab’s company</a:t>
            </a:r>
          </a:p>
        </p:txBody>
      </p: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E66373E3-F7E5-5D5F-912E-C42395069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2810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944">
        <p159:morph option="byObject"/>
      </p:transition>
    </mc:Choice>
    <mc:Fallback>
      <p:transition spd="slow" advTm="39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59752" y="-748963"/>
            <a:ext cx="13369195" cy="11784925"/>
          </a:xfrm>
          <a:custGeom>
            <a:avLst/>
            <a:gdLst/>
            <a:ahLst/>
            <a:cxnLst/>
            <a:rect l="l" t="t" r="r" b="b"/>
            <a:pathLst>
              <a:path w="13369195" h="11784925">
                <a:moveTo>
                  <a:pt x="0" y="0"/>
                </a:moveTo>
                <a:lnTo>
                  <a:pt x="13369195" y="0"/>
                </a:lnTo>
                <a:lnTo>
                  <a:pt x="13369195" y="11784926"/>
                </a:lnTo>
                <a:lnTo>
                  <a:pt x="0" y="1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28563" y="3311130"/>
            <a:ext cx="1042538" cy="47625"/>
            <a:chOff x="0" y="0"/>
            <a:chExt cx="274578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28563" y="4104885"/>
            <a:ext cx="677751" cy="6777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48959" y="4104885"/>
            <a:ext cx="677751" cy="6777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28563" y="5642722"/>
            <a:ext cx="677751" cy="6777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248959" y="5642722"/>
            <a:ext cx="677751" cy="67775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28563" y="7183272"/>
            <a:ext cx="677751" cy="67775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392042" y="1028700"/>
            <a:ext cx="11150681" cy="9438108"/>
          </a:xfrm>
          <a:custGeom>
            <a:avLst/>
            <a:gdLst/>
            <a:ahLst/>
            <a:cxnLst/>
            <a:rect l="l" t="t" r="r" b="b"/>
            <a:pathLst>
              <a:path w="11150681" h="9438108">
                <a:moveTo>
                  <a:pt x="0" y="0"/>
                </a:moveTo>
                <a:lnTo>
                  <a:pt x="11150682" y="0"/>
                </a:lnTo>
                <a:lnTo>
                  <a:pt x="11150682" y="9438108"/>
                </a:lnTo>
                <a:lnTo>
                  <a:pt x="0" y="9438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58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2" name="TextBox 32"/>
          <p:cNvSpPr txBox="1"/>
          <p:nvPr/>
        </p:nvSpPr>
        <p:spPr>
          <a:xfrm>
            <a:off x="1011679" y="508149"/>
            <a:ext cx="2442876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SoundLab’s company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940842" y="508149"/>
            <a:ext cx="9784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85046" y="508149"/>
            <a:ext cx="1060497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54289" y="508149"/>
            <a:ext cx="735456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98530" y="508149"/>
            <a:ext cx="8097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28563" y="2258504"/>
            <a:ext cx="8423420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Indice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19383" y="428088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39779" y="428088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19383" y="581872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339779" y="581872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19383" y="735927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75851" y="4219236"/>
            <a:ext cx="4857337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2860">
                <a:solidFill>
                  <a:srgbClr val="FFFFFF"/>
                </a:solidFill>
                <a:latin typeface="Poppins Bold"/>
              </a:rPr>
              <a:t>Cos’è SoundLab?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75851" y="5676375"/>
            <a:ext cx="4857337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2860">
                <a:solidFill>
                  <a:srgbClr val="FFFFFF"/>
                </a:solidFill>
                <a:latin typeface="Poppins Bold"/>
              </a:rPr>
              <a:t>Il Client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30497" y="7288388"/>
            <a:ext cx="4857337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2860">
                <a:solidFill>
                  <a:srgbClr val="FFFFFF"/>
                </a:solidFill>
                <a:latin typeface="Poppins Bold"/>
              </a:rPr>
              <a:t>Il Backend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288660" y="4219236"/>
            <a:ext cx="4857337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2860">
                <a:solidFill>
                  <a:srgbClr val="FFFFFF"/>
                </a:solidFill>
                <a:latin typeface="Poppins Bold"/>
              </a:rPr>
              <a:t>Il cloud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288660" y="5837770"/>
            <a:ext cx="4857337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2860">
                <a:solidFill>
                  <a:srgbClr val="FFFFFF"/>
                </a:solidFill>
                <a:latin typeface="Poppins Bold"/>
              </a:rPr>
              <a:t>Conclusione</a:t>
            </a:r>
          </a:p>
        </p:txBody>
      </p:sp>
      <p:pic>
        <p:nvPicPr>
          <p:cNvPr id="49" name="Video 48">
            <a:hlinkClick r:id="" action="ppaction://media"/>
            <a:extLst>
              <a:ext uri="{FF2B5EF4-FFF2-40B4-BE49-F238E27FC236}">
                <a16:creationId xmlns:a16="http://schemas.microsoft.com/office/drawing/2014/main" id="{93D1C6F5-AB7F-7386-3EF2-79AD6AB5D4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644">
        <p159:morph option="byObject"/>
      </p:transition>
    </mc:Choice>
    <mc:Fallback>
      <p:transition spd="slow" advTm="3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4294540" cy="10287000"/>
            <a:chOff x="0" y="0"/>
            <a:chExt cx="1131072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1072" cy="2709333"/>
            </a:xfrm>
            <a:custGeom>
              <a:avLst/>
              <a:gdLst/>
              <a:ahLst/>
              <a:cxnLst/>
              <a:rect l="l" t="t" r="r" b="b"/>
              <a:pathLst>
                <a:path w="1131072" h="2709333">
                  <a:moveTo>
                    <a:pt x="0" y="0"/>
                  </a:moveTo>
                  <a:lnTo>
                    <a:pt x="1131072" y="0"/>
                  </a:lnTo>
                  <a:lnTo>
                    <a:pt x="113107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3107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2" name="Group 12"/>
          <p:cNvGrpSpPr/>
          <p:nvPr/>
        </p:nvGrpSpPr>
        <p:grpSpPr>
          <a:xfrm>
            <a:off x="17997808" y="7466050"/>
            <a:ext cx="290192" cy="1530387"/>
            <a:chOff x="0" y="0"/>
            <a:chExt cx="294878" cy="15551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90316" y="3861513"/>
            <a:ext cx="1042538" cy="47625"/>
            <a:chOff x="0" y="0"/>
            <a:chExt cx="27457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890316" y="4479011"/>
            <a:ext cx="5263403" cy="45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Dedicato agli appassionati di musica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Vasta selezione di brani e generi musicali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Soddisfa tutti i gusti degli utenti registrati</a:t>
            </a: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Open Sans"/>
            </a:endParaRP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Esplorare ed ascoltare musica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Creare e gestire le proprie playlist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Creare il proprio profilo utente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Visualizzare le proprie playlist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662829" y="7418425"/>
            <a:ext cx="1042538" cy="47625"/>
            <a:chOff x="0" y="0"/>
            <a:chExt cx="274578" cy="12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233117" y="1663016"/>
            <a:ext cx="4641993" cy="9401504"/>
          </a:xfrm>
          <a:custGeom>
            <a:avLst/>
            <a:gdLst/>
            <a:ahLst/>
            <a:cxnLst/>
            <a:rect l="l" t="t" r="r" b="b"/>
            <a:pathLst>
              <a:path w="4641993" h="9401504">
                <a:moveTo>
                  <a:pt x="0" y="0"/>
                </a:moveTo>
                <a:lnTo>
                  <a:pt x="4641992" y="0"/>
                </a:lnTo>
                <a:lnTo>
                  <a:pt x="4641992" y="9401505"/>
                </a:lnTo>
                <a:lnTo>
                  <a:pt x="0" y="94015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1011679" y="508149"/>
            <a:ext cx="2442876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SoundLab’s company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40842" y="508149"/>
            <a:ext cx="9784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508149"/>
            <a:ext cx="1060497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508149"/>
            <a:ext cx="735456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508149"/>
            <a:ext cx="8097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90316" y="2208812"/>
            <a:ext cx="4982921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Welcome to</a:t>
            </a:r>
          </a:p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SoundLab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62829" y="6325669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Servizi offerti</a:t>
            </a:r>
          </a:p>
        </p:txBody>
      </p:sp>
      <p:pic>
        <p:nvPicPr>
          <p:cNvPr id="31" name="Video 30">
            <a:hlinkClick r:id="" action="ppaction://media"/>
            <a:extLst>
              <a:ext uri="{FF2B5EF4-FFF2-40B4-BE49-F238E27FC236}">
                <a16:creationId xmlns:a16="http://schemas.microsoft.com/office/drawing/2014/main" id="{38E83AE8-7B21-328E-B2D5-0D4951DBA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90">
        <p159:morph option="byObject"/>
      </p:transition>
    </mc:Choice>
    <mc:Fallback>
      <p:transition spd="slow" advTm="3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08149"/>
            <a:ext cx="9784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08149"/>
            <a:ext cx="1060497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08149"/>
            <a:ext cx="735456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08149"/>
            <a:ext cx="8097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7922056" cy="5143500"/>
            <a:chOff x="0" y="0"/>
            <a:chExt cx="2086467" cy="13546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86467" cy="1354667"/>
            </a:xfrm>
            <a:custGeom>
              <a:avLst/>
              <a:gdLst/>
              <a:ahLst/>
              <a:cxnLst/>
              <a:rect l="l" t="t" r="r" b="b"/>
              <a:pathLst>
                <a:path w="2086467" h="1354667">
                  <a:moveTo>
                    <a:pt x="0" y="0"/>
                  </a:moveTo>
                  <a:lnTo>
                    <a:pt x="2086467" y="0"/>
                  </a:lnTo>
                  <a:lnTo>
                    <a:pt x="20864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86467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-1218182" y="1752839"/>
            <a:ext cx="3427209" cy="6781322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273" b="-1273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2495135" y="1752839"/>
            <a:ext cx="3427209" cy="6781322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1273" b="-1273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6208451" y="2895839"/>
            <a:ext cx="3427209" cy="6781322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1273" b="-1273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8" name="Freeform 4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9" name="TextBox 49"/>
          <p:cNvSpPr txBox="1"/>
          <p:nvPr/>
        </p:nvSpPr>
        <p:spPr>
          <a:xfrm>
            <a:off x="1011679" y="508149"/>
            <a:ext cx="2038322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SoundLab’s company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1083505" y="3494310"/>
            <a:ext cx="1042538" cy="47625"/>
            <a:chOff x="0" y="0"/>
            <a:chExt cx="274578" cy="1254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1083505" y="2441683"/>
            <a:ext cx="583579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Come è composta?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1083505" y="4288065"/>
            <a:ext cx="677751" cy="677751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2030793" y="4299504"/>
            <a:ext cx="422186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Open Sans"/>
              </a:rPr>
              <a:t>Un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robusto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back-end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progettato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per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garantire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prestazioni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elevate e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scalabilità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in base alle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esigenze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dell’utenza</a:t>
            </a:r>
            <a:endParaRPr lang="en-US" sz="15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1174326" y="446406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1083505" y="5708765"/>
            <a:ext cx="677751" cy="677751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2030793" y="5720204"/>
            <a:ext cx="42218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Un’ interfaccia front-end semplice e moderna, progettata per rendere intuitiva la navigazione.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174326" y="588476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11083505" y="7129466"/>
            <a:ext cx="677751" cy="677751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12030793" y="7140905"/>
            <a:ext cx="422186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Tecnologie all’avanguardia, tra cui servizi di public Cloud Computing che permettono di massimizzare la scalabilità e le prestazioni del sistema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174326" y="730546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pic>
        <p:nvPicPr>
          <p:cNvPr id="70" name="Video 69">
            <a:hlinkClick r:id="" action="ppaction://media"/>
            <a:extLst>
              <a:ext uri="{FF2B5EF4-FFF2-40B4-BE49-F238E27FC236}">
                <a16:creationId xmlns:a16="http://schemas.microsoft.com/office/drawing/2014/main" id="{87533C0D-D70D-BA81-8B14-169B60B44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94">
        <p159:morph option="byObject"/>
      </p:transition>
    </mc:Choice>
    <mc:Fallback>
      <p:transition spd="slow" advTm="4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3645" y="-554829"/>
            <a:ext cx="13745723" cy="12319280"/>
          </a:xfrm>
          <a:custGeom>
            <a:avLst/>
            <a:gdLst/>
            <a:ahLst/>
            <a:cxnLst/>
            <a:rect l="l" t="t" r="r" b="b"/>
            <a:pathLst>
              <a:path w="13745723" h="12319280">
                <a:moveTo>
                  <a:pt x="0" y="0"/>
                </a:moveTo>
                <a:lnTo>
                  <a:pt x="13745722" y="0"/>
                </a:lnTo>
                <a:lnTo>
                  <a:pt x="13745722" y="12319280"/>
                </a:lnTo>
                <a:lnTo>
                  <a:pt x="0" y="1231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58473" y="3456536"/>
            <a:ext cx="1042538" cy="47625"/>
            <a:chOff x="0" y="0"/>
            <a:chExt cx="274578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358473" y="2403910"/>
            <a:ext cx="485733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Il Client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58473" y="4280836"/>
            <a:ext cx="576724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Login e registrazione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Visualizzazione e gestione profilo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Ricerca ed ascolto tracce musicali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Creazione gestione playlist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Solo l’utente admin visualizza le analitiche del sistema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813807" y="864369"/>
            <a:ext cx="11693549" cy="8185484"/>
            <a:chOff x="0" y="0"/>
            <a:chExt cx="15591399" cy="10913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91399" cy="10913979"/>
            </a:xfrm>
            <a:custGeom>
              <a:avLst/>
              <a:gdLst/>
              <a:ahLst/>
              <a:cxnLst/>
              <a:rect l="l" t="t" r="r" b="b"/>
              <a:pathLst>
                <a:path w="15591399" h="10913979">
                  <a:moveTo>
                    <a:pt x="0" y="0"/>
                  </a:moveTo>
                  <a:lnTo>
                    <a:pt x="15591399" y="0"/>
                  </a:lnTo>
                  <a:lnTo>
                    <a:pt x="15591399" y="10913979"/>
                  </a:lnTo>
                  <a:lnTo>
                    <a:pt x="0" y="1091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58473" y="7428963"/>
            <a:ext cx="1042538" cy="47625"/>
            <a:chOff x="0" y="0"/>
            <a:chExt cx="274578" cy="125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11679" y="508149"/>
            <a:ext cx="2356186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SoundLab’s company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40842" y="508149"/>
            <a:ext cx="9784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508149"/>
            <a:ext cx="1060497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508149"/>
            <a:ext cx="735456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508149"/>
            <a:ext cx="8097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58473" y="6376336"/>
            <a:ext cx="690082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Tecnologie utilizzate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58473" y="7934325"/>
            <a:ext cx="576724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RJX Java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Retrofit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Android Studio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Glide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Toasty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...</a:t>
            </a:r>
          </a:p>
        </p:txBody>
      </p:sp>
      <p:pic>
        <p:nvPicPr>
          <p:cNvPr id="31" name="Video 30">
            <a:hlinkClick r:id="" action="ppaction://media"/>
            <a:extLst>
              <a:ext uri="{FF2B5EF4-FFF2-40B4-BE49-F238E27FC236}">
                <a16:creationId xmlns:a16="http://schemas.microsoft.com/office/drawing/2014/main" id="{6B37FDFB-81AE-ADFE-FF06-34B53B337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927">
        <p159:morph option="byObject"/>
      </p:transition>
    </mc:Choice>
    <mc:Fallback>
      <p:transition spd="slow" advTm="29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3645" y="-554829"/>
            <a:ext cx="13745723" cy="12319280"/>
          </a:xfrm>
          <a:custGeom>
            <a:avLst/>
            <a:gdLst/>
            <a:ahLst/>
            <a:cxnLst/>
            <a:rect l="l" t="t" r="r" b="b"/>
            <a:pathLst>
              <a:path w="13745723" h="12319280">
                <a:moveTo>
                  <a:pt x="0" y="0"/>
                </a:moveTo>
                <a:lnTo>
                  <a:pt x="13745722" y="0"/>
                </a:lnTo>
                <a:lnTo>
                  <a:pt x="13745722" y="12319280"/>
                </a:lnTo>
                <a:lnTo>
                  <a:pt x="0" y="1231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62829" y="4525714"/>
            <a:ext cx="1042538" cy="47625"/>
            <a:chOff x="0" y="0"/>
            <a:chExt cx="274578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60070" y="2442010"/>
            <a:ext cx="9855361" cy="5174064"/>
          </a:xfrm>
          <a:custGeom>
            <a:avLst/>
            <a:gdLst/>
            <a:ahLst/>
            <a:cxnLst/>
            <a:rect l="l" t="t" r="r" b="b"/>
            <a:pathLst>
              <a:path w="9855361" h="5174064">
                <a:moveTo>
                  <a:pt x="0" y="0"/>
                </a:moveTo>
                <a:lnTo>
                  <a:pt x="9855361" y="0"/>
                </a:lnTo>
                <a:lnTo>
                  <a:pt x="9855361" y="5174064"/>
                </a:lnTo>
                <a:lnTo>
                  <a:pt x="0" y="51740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10662829" y="3523999"/>
            <a:ext cx="485733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Il Backend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2829" y="4928536"/>
            <a:ext cx="576724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Configurazione semplificata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Avvio rapido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Ampio ecosistema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Facilità di deployement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Robusta comunità e supporto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1679" y="508149"/>
            <a:ext cx="2356186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SoundLab’s company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40842" y="508149"/>
            <a:ext cx="9784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85046" y="508149"/>
            <a:ext cx="1060497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54289" y="508149"/>
            <a:ext cx="735456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98530" y="508149"/>
            <a:ext cx="8097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1B0C20FA-D456-3588-3F83-9F59250C2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63">
        <p159:morph option="byObject"/>
      </p:transition>
    </mc:Choice>
    <mc:Fallback>
      <p:transition spd="slow" advTm="31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22731" y="2686080"/>
            <a:ext cx="1042538" cy="47625"/>
            <a:chOff x="0" y="0"/>
            <a:chExt cx="274578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4733" y="3422406"/>
            <a:ext cx="677751" cy="6777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08288" y="3422406"/>
            <a:ext cx="677751" cy="677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21843" y="3422406"/>
            <a:ext cx="677751" cy="677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558014" y="626258"/>
            <a:ext cx="10008223" cy="10063112"/>
          </a:xfrm>
          <a:custGeom>
            <a:avLst/>
            <a:gdLst/>
            <a:ahLst/>
            <a:cxnLst/>
            <a:rect l="l" t="t" r="r" b="b"/>
            <a:pathLst>
              <a:path w="10008223" h="10063112">
                <a:moveTo>
                  <a:pt x="0" y="0"/>
                </a:moveTo>
                <a:lnTo>
                  <a:pt x="10008223" y="0"/>
                </a:lnTo>
                <a:lnTo>
                  <a:pt x="10008223" y="10063113"/>
                </a:lnTo>
                <a:lnTo>
                  <a:pt x="0" y="10063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5" name="Group 25"/>
          <p:cNvGrpSpPr/>
          <p:nvPr/>
        </p:nvGrpSpPr>
        <p:grpSpPr>
          <a:xfrm>
            <a:off x="13435398" y="3422406"/>
            <a:ext cx="677751" cy="67775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11679" y="508149"/>
            <a:ext cx="2111989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SoundLab’s company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940842" y="508149"/>
            <a:ext cx="9784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5046" y="508149"/>
            <a:ext cx="1060497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54289" y="508149"/>
            <a:ext cx="735456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98530" y="508149"/>
            <a:ext cx="8097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78839" y="1633453"/>
            <a:ext cx="7330322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Il cloud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42021" y="3433844"/>
            <a:ext cx="2704317" cy="23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Open Sans"/>
              </a:rPr>
              <a:t>Amazon EC2 (Elastic Compute Cloud) è un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servizio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Amazon Web Services (AWS)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che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fornisce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capacità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calcolo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scalabile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nel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cloud,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permettendo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agli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utenti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eseguire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applicazioni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su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macchine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virtuali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configurabili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85553" y="359840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355576" y="3433844"/>
            <a:ext cx="2799567" cy="23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Open Sans"/>
              </a:rPr>
              <a:t>Amazon RDS (Relational Database Service) è un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servizio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Amazon Web Services (AWS)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che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facilita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la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configurazione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gestione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e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scalabilità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database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relazionali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nel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cloud,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supportando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vari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motori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come MySQL, PostgreSQL, Oracle, e SQL Server.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499108" y="359840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369131" y="3433844"/>
            <a:ext cx="270431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Open Sans"/>
              </a:rPr>
              <a:t>Amazon S3 (Simple Storage Service) è un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servizio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Amazon Web Services (AWS)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che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offre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storage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scalabile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e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sicuro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per il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salvataggio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e il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recupero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qualsiasi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quantità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dati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da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qualsiasi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posizione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su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internet.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12663" y="359840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82686" y="3433844"/>
            <a:ext cx="2536617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dirty="0">
                <a:solidFill>
                  <a:srgbClr val="FFFFFF"/>
                </a:solidFill>
                <a:latin typeface="Open Sans"/>
              </a:rPr>
              <a:t>AWS Amplify è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una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piattaforma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sviluppo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AWS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che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semplifica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la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creazione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di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applicazioni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web e mobile,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fornendo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strumenti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e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servizi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per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l'autenticazione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l'archiviazione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, le API, e </a:t>
            </a:r>
            <a:r>
              <a:rPr lang="en-US" sz="1500" dirty="0" err="1">
                <a:solidFill>
                  <a:srgbClr val="FFFFFF"/>
                </a:solidFill>
                <a:latin typeface="Open Sans"/>
              </a:rPr>
              <a:t>l'hosting</a:t>
            </a:r>
            <a:r>
              <a:rPr lang="en-US" sz="1500" dirty="0">
                <a:solidFill>
                  <a:srgbClr val="FFFFFF"/>
                </a:solidFill>
                <a:latin typeface="Open Sans"/>
              </a:rPr>
              <a:t> continuo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526218" y="359840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-252526" y="3090704"/>
            <a:ext cx="7330322" cy="3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1"/>
              </a:lnSpc>
            </a:pPr>
            <a:r>
              <a:rPr lang="en-US" sz="2060">
                <a:solidFill>
                  <a:srgbClr val="FFFFFF"/>
                </a:solidFill>
                <a:latin typeface="Poppins Bold"/>
              </a:rPr>
              <a:t>EC2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970774" y="3090704"/>
            <a:ext cx="7330322" cy="3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1"/>
              </a:lnSpc>
            </a:pPr>
            <a:r>
              <a:rPr lang="en-US" sz="2060">
                <a:solidFill>
                  <a:srgbClr val="FFFFFF"/>
                </a:solidFill>
                <a:latin typeface="Poppins Bold"/>
              </a:rPr>
              <a:t>RDS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07734" y="3067080"/>
            <a:ext cx="7330322" cy="3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1"/>
              </a:lnSpc>
            </a:pPr>
            <a:r>
              <a:rPr lang="en-US" sz="2060">
                <a:solidFill>
                  <a:srgbClr val="FFFFFF"/>
                </a:solidFill>
                <a:latin typeface="Poppins Bold"/>
              </a:rPr>
              <a:t>S3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985833" y="3067080"/>
            <a:ext cx="7330322" cy="33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1"/>
              </a:lnSpc>
            </a:pPr>
            <a:r>
              <a:rPr lang="en-US" sz="2060">
                <a:solidFill>
                  <a:srgbClr val="FFFFFF"/>
                </a:solidFill>
                <a:latin typeface="Poppins Bold"/>
              </a:rPr>
              <a:t>Amplify</a:t>
            </a:r>
          </a:p>
        </p:txBody>
      </p:sp>
      <p:pic>
        <p:nvPicPr>
          <p:cNvPr id="47" name="Video 46">
            <a:hlinkClick r:id="" action="ppaction://media"/>
            <a:extLst>
              <a:ext uri="{FF2B5EF4-FFF2-40B4-BE49-F238E27FC236}">
                <a16:creationId xmlns:a16="http://schemas.microsoft.com/office/drawing/2014/main" id="{F0115E8A-96BE-BBEB-60EA-5B5B637F40E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264">
        <p159:morph option="byObject"/>
      </p:transition>
    </mc:Choice>
    <mc:Fallback>
      <p:transition spd="slow" advTm="8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11679" y="508149"/>
            <a:ext cx="2357073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SoundLab’s 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40842" y="508149"/>
            <a:ext cx="9784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85046" y="508149"/>
            <a:ext cx="1060497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54289" y="508149"/>
            <a:ext cx="735456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98530" y="508149"/>
            <a:ext cx="8097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050914" y="1709413"/>
            <a:ext cx="3471104" cy="6868175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4398" r="-4398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3822012" y="3962940"/>
            <a:ext cx="3471104" cy="6868175"/>
            <a:chOff x="0" y="0"/>
            <a:chExt cx="2620010" cy="5184140"/>
          </a:xfrm>
        </p:grpSpPr>
        <p:sp>
          <p:nvSpPr>
            <p:cNvPr id="28" name="Freeform 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6090" r="-6090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6242151" y="-544114"/>
            <a:ext cx="3471104" cy="6868175"/>
            <a:chOff x="0" y="0"/>
            <a:chExt cx="2620010" cy="5184140"/>
          </a:xfrm>
        </p:grpSpPr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4508" r="-4508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828563" y="3768711"/>
            <a:ext cx="1042538" cy="47625"/>
            <a:chOff x="0" y="0"/>
            <a:chExt cx="274578" cy="1254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828563" y="2116010"/>
            <a:ext cx="3080379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Idee per il </a:t>
            </a:r>
          </a:p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futuro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33026" y="4035411"/>
            <a:ext cx="4740877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Durante lo sviluppo, abbiamo posto particolare attenzione all’esperienza utente, creando un’interfaccia grafica semplice e intuitiva che facilita la navigazione e l’interazione con le varie funzionalità. Inoltre, l’adozione di tecnologie moderne e l’architettura modulare garantiscono flessibilità e scalabilità del sistema.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Nonostante i risultati raggiunti, esistono ancora numerosi margini di miglioramento e sviluppi futuri per l’applicazione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828563" y="7267179"/>
            <a:ext cx="677751" cy="677751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2775851" y="7238604"/>
            <a:ext cx="224357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Implementazione di funzionalità collaborative, come la condivisione di playlist tra utenti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919383" y="744317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6040603" y="7267179"/>
            <a:ext cx="677751" cy="677751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6987891" y="7248129"/>
            <a:ext cx="2243577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Implementazione di meccanismi di monetizzazione, come abbonamenti premium o vendita di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</a:rPr>
              <a:t>contenuti aggiuntivi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131423" y="744317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pic>
        <p:nvPicPr>
          <p:cNvPr id="63" name="Video 62">
            <a:hlinkClick r:id="" action="ppaction://media"/>
            <a:extLst>
              <a:ext uri="{FF2B5EF4-FFF2-40B4-BE49-F238E27FC236}">
                <a16:creationId xmlns:a16="http://schemas.microsoft.com/office/drawing/2014/main" id="{1A851AEC-7326-26CB-749B-ACB663056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97">
        <p159:morph option="byObject"/>
      </p:transition>
    </mc:Choice>
    <mc:Fallback>
      <p:transition spd="slow" advTm="30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467457" y="5751820"/>
            <a:ext cx="1311811" cy="59926"/>
            <a:chOff x="0" y="0"/>
            <a:chExt cx="274578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522784" y="263092"/>
            <a:ext cx="13305598" cy="10023908"/>
          </a:xfrm>
          <a:custGeom>
            <a:avLst/>
            <a:gdLst/>
            <a:ahLst/>
            <a:cxnLst/>
            <a:rect l="l" t="t" r="r" b="b"/>
            <a:pathLst>
              <a:path w="13305598" h="10023908">
                <a:moveTo>
                  <a:pt x="0" y="0"/>
                </a:moveTo>
                <a:lnTo>
                  <a:pt x="13305598" y="0"/>
                </a:lnTo>
                <a:lnTo>
                  <a:pt x="13305598" y="10023908"/>
                </a:lnTo>
                <a:lnTo>
                  <a:pt x="0" y="10023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1011679" y="508149"/>
            <a:ext cx="1864942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SoundLab’s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40842" y="508149"/>
            <a:ext cx="9784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5046" y="508149"/>
            <a:ext cx="1060497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54289" y="508149"/>
            <a:ext cx="735456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8530" y="508149"/>
            <a:ext cx="809760" cy="20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98530" y="4437155"/>
            <a:ext cx="4880738" cy="91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4"/>
              </a:lnSpc>
            </a:pPr>
            <a:r>
              <a:rPr lang="en-US" sz="5738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C590FD06-23FC-96BA-698A-72D2FF7CB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62">
        <p159:morph option="byObject"/>
      </p:transition>
    </mc:Choice>
    <mc:Fallback>
      <p:transition spd="slow" advTm="1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0.9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496</Words>
  <Application>Microsoft Office PowerPoint</Application>
  <PresentationFormat>Personalizzato</PresentationFormat>
  <Paragraphs>126</Paragraphs>
  <Slides>9</Slides>
  <Notes>0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Poppins</vt:lpstr>
      <vt:lpstr>Poppins Bold</vt:lpstr>
      <vt:lpstr>Open Sans Bold</vt:lpstr>
      <vt:lpstr>Calibri</vt:lpstr>
      <vt:lpstr>Arial</vt:lpstr>
      <vt:lpstr>Open Sans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Pink Gradient Mobile Application Presentation</dc:title>
  <dc:creator>lucia brando</dc:creator>
  <cp:lastModifiedBy>lucia brando</cp:lastModifiedBy>
  <cp:revision>3</cp:revision>
  <dcterms:created xsi:type="dcterms:W3CDTF">2006-08-16T00:00:00Z</dcterms:created>
  <dcterms:modified xsi:type="dcterms:W3CDTF">2024-06-07T13:41:46Z</dcterms:modified>
  <dc:identifier>DAGHcRFwjEM</dc:identifier>
</cp:coreProperties>
</file>